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9" r:id="rId3"/>
    <p:sldId id="258" r:id="rId4"/>
    <p:sldId id="284" r:id="rId5"/>
    <p:sldId id="267" r:id="rId6"/>
    <p:sldId id="270" r:id="rId7"/>
    <p:sldId id="260" r:id="rId8"/>
    <p:sldId id="261" r:id="rId9"/>
    <p:sldId id="281" r:id="rId10"/>
    <p:sldId id="282" r:id="rId11"/>
    <p:sldId id="278" r:id="rId12"/>
    <p:sldId id="285" r:id="rId13"/>
    <p:sldId id="265" r:id="rId14"/>
    <p:sldId id="283" r:id="rId15"/>
  </p:sldIdLst>
  <p:sldSz cx="9144000" cy="6858000" type="screen4x3"/>
  <p:notesSz cx="6858000" cy="92964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KE, TAMMY" userId="22d92d8b-6535-4087-b944-a64d091ab2de" providerId="ADAL" clId="{66E35196-CC4C-4F3D-9B5A-63E5BDBF8DF5}"/>
    <pc:docChg chg="custSel modSld">
      <pc:chgData name="PIKE, TAMMY" userId="22d92d8b-6535-4087-b944-a64d091ab2de" providerId="ADAL" clId="{66E35196-CC4C-4F3D-9B5A-63E5BDBF8DF5}" dt="2017-08-31T14:12:20.590" v="52" actId="313"/>
      <pc:docMkLst>
        <pc:docMk/>
      </pc:docMkLst>
      <pc:sldChg chg="modSp">
        <pc:chgData name="PIKE, TAMMY" userId="22d92d8b-6535-4087-b944-a64d091ab2de" providerId="ADAL" clId="{66E35196-CC4C-4F3D-9B5A-63E5BDBF8DF5}" dt="2017-08-29T14:31:14.638" v="17" actId="20577"/>
        <pc:sldMkLst>
          <pc:docMk/>
          <pc:sldMk cId="0" sldId="261"/>
        </pc:sldMkLst>
        <pc:spChg chg="mod">
          <ac:chgData name="PIKE, TAMMY" userId="22d92d8b-6535-4087-b944-a64d091ab2de" providerId="ADAL" clId="{66E35196-CC4C-4F3D-9B5A-63E5BDBF8DF5}" dt="2017-08-29T14:31:14.638" v="17" actId="20577"/>
          <ac:spMkLst>
            <pc:docMk/>
            <pc:sldMk cId="0" sldId="261"/>
            <ac:spMk id="9219" creationId="{00000000-0000-0000-0000-000000000000}"/>
          </ac:spMkLst>
        </pc:spChg>
      </pc:sldChg>
      <pc:sldChg chg="modSp">
        <pc:chgData name="PIKE, TAMMY" userId="22d92d8b-6535-4087-b944-a64d091ab2de" providerId="ADAL" clId="{66E35196-CC4C-4F3D-9B5A-63E5BDBF8DF5}" dt="2017-08-31T14:12:20.590" v="52" actId="313"/>
        <pc:sldMkLst>
          <pc:docMk/>
          <pc:sldMk cId="0" sldId="265"/>
        </pc:sldMkLst>
        <pc:spChg chg="mod">
          <ac:chgData name="PIKE, TAMMY" userId="22d92d8b-6535-4087-b944-a64d091ab2de" providerId="ADAL" clId="{66E35196-CC4C-4F3D-9B5A-63E5BDBF8DF5}" dt="2017-08-31T14:12:20.590" v="52" actId="313"/>
          <ac:spMkLst>
            <pc:docMk/>
            <pc:sldMk cId="0" sldId="265"/>
            <ac:spMk id="2" creationId="{00000000-0000-0000-0000-000000000000}"/>
          </ac:spMkLst>
        </pc:spChg>
        <pc:spChg chg="mod">
          <ac:chgData name="PIKE, TAMMY" userId="22d92d8b-6535-4087-b944-a64d091ab2de" providerId="ADAL" clId="{66E35196-CC4C-4F3D-9B5A-63E5BDBF8DF5}" dt="2017-08-31T14:02:42.863" v="18"/>
          <ac:spMkLst>
            <pc:docMk/>
            <pc:sldMk cId="0" sldId="265"/>
            <ac:spMk id="10243" creationId="{00000000-0000-0000-0000-000000000000}"/>
          </ac:spMkLst>
        </pc:spChg>
      </pc:sldChg>
      <pc:sldChg chg="delSp">
        <pc:chgData name="PIKE, TAMMY" userId="22d92d8b-6535-4087-b944-a64d091ab2de" providerId="ADAL" clId="{66E35196-CC4C-4F3D-9B5A-63E5BDBF8DF5}" dt="2017-08-29T14:27:23.119" v="0" actId="20577"/>
        <pc:sldMkLst>
          <pc:docMk/>
          <pc:sldMk cId="0" sldId="270"/>
        </pc:sldMkLst>
        <pc:spChg chg="del">
          <ac:chgData name="PIKE, TAMMY" userId="22d92d8b-6535-4087-b944-a64d091ab2de" providerId="ADAL" clId="{66E35196-CC4C-4F3D-9B5A-63E5BDBF8DF5}" dt="2017-08-29T14:27:23.119" v="0" actId="20577"/>
          <ac:spMkLst>
            <pc:docMk/>
            <pc:sldMk cId="0" sldId="270"/>
            <ac:spMk id="10" creationId="{00000000-0000-0000-0000-000000000000}"/>
          </ac:spMkLst>
        </pc:spChg>
        <pc:spChg chg="del">
          <ac:chgData name="PIKE, TAMMY" userId="22d92d8b-6535-4087-b944-a64d091ab2de" providerId="ADAL" clId="{66E35196-CC4C-4F3D-9B5A-63E5BDBF8DF5}" dt="2017-08-29T14:27:23.119" v="0" actId="20577"/>
          <ac:spMkLst>
            <pc:docMk/>
            <pc:sldMk cId="0" sldId="270"/>
            <ac:spMk id="1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A9E1B-F91F-41C0-84D2-692379F2E59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59B7DE-E968-4EB6-BDC4-1BB381928D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374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E48523-25BD-4F38-B9E9-4473BDA1B668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6D2FB-555A-45EE-81B5-C153A5007C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44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8375D5-68DF-40F1-AD40-02F31B50C7B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747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258FC5-C4D3-449A-B0C9-B5B25B96340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194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0D04FE-A2A1-4433-A727-40B99F6087F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30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6D2FB-555A-45EE-81B5-C153A5007C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958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6D2FB-555A-45EE-81B5-C153A5007C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14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FA49CD-1E52-4EAF-A6EF-03D615933E5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0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2B7E91-8B9A-4E4A-9F4B-1CA04D0C0F2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76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13F43F-45BB-44BA-A8A7-662D84B3A5C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29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3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33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63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1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21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1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57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8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159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88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09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3655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882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026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76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9364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0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E529E8D-F946-4A1A-9789-D0138E819BE5}" type="datetimeFigureOut">
              <a:rPr lang="en-US" smtClean="0"/>
              <a:pPr/>
              <a:t>8/31/2017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41994-18D9-427A-AB4F-9141A5A88E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659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/>
          <p:cNvSpPr>
            <a:spLocks noGrp="1"/>
          </p:cNvSpPr>
          <p:nvPr>
            <p:ph type="title"/>
          </p:nvPr>
        </p:nvSpPr>
        <p:spPr>
          <a:xfrm>
            <a:off x="304800" y="533400"/>
            <a:ext cx="82296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br>
              <a:rPr lang="en-US" b="1" dirty="0">
                <a:solidFill>
                  <a:srgbClr val="7B9899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b="1" dirty="0">
                <a:solidFill>
                  <a:srgbClr val="7B9899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b="1" dirty="0">
                <a:solidFill>
                  <a:srgbClr val="7B98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rgbClr val="7B9899"/>
                </a:solidFill>
                <a:latin typeface="Times New Roman" pitchFamily="18" charset="0"/>
                <a:cs typeface="Times New Roman" pitchFamily="18" charset="0"/>
              </a:rPr>
              <a:t>Ancient Mesopotamia and Mediterranean Societies </a:t>
            </a:r>
            <a:br>
              <a:rPr lang="en-US" dirty="0">
                <a:solidFill>
                  <a:srgbClr val="7B9899"/>
                </a:solidFill>
              </a:rPr>
            </a:br>
            <a:endParaRPr lang="en-US" dirty="0">
              <a:solidFill>
                <a:srgbClr val="7B9899"/>
              </a:solidFill>
            </a:endParaRPr>
          </a:p>
        </p:txBody>
      </p:sp>
      <p:sp>
        <p:nvSpPr>
          <p:cNvPr id="5123" name="Content Placeholder 4"/>
          <p:cNvSpPr>
            <a:spLocks noGrp="1"/>
          </p:cNvSpPr>
          <p:nvPr>
            <p:ph idx="1"/>
          </p:nvPr>
        </p:nvSpPr>
        <p:spPr>
          <a:xfrm>
            <a:off x="304800" y="3962400"/>
            <a:ext cx="8504238" cy="3581400"/>
          </a:xfrm>
        </p:spPr>
        <p:txBody>
          <a:bodyPr/>
          <a:lstStyle/>
          <a:p>
            <a:r>
              <a:rPr lang="en-US" dirty="0"/>
              <a:t>Early Mesopotamia</a:t>
            </a:r>
          </a:p>
          <a:p>
            <a:r>
              <a:rPr lang="en-US" dirty="0"/>
              <a:t>Later Mesopotamia</a:t>
            </a:r>
          </a:p>
          <a:p>
            <a:r>
              <a:rPr lang="en-US" dirty="0"/>
              <a:t>Hebrews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3" descr="Source: lastscan.jpg&#10;&#10;Map of Mesopotamia around 5,000 B.C.E." title="Mesopotamia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B9899"/>
                </a:solidFill>
              </a:rPr>
              <a:t>Early Mesopotamia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504238" cy="4572000"/>
          </a:xfrm>
        </p:spPr>
        <p:txBody>
          <a:bodyPr/>
          <a:lstStyle/>
          <a:p>
            <a:r>
              <a:rPr lang="en-US" sz="3200" dirty="0"/>
              <a:t>Sumer (5500 B.C.E.-2340 B.C.E.)</a:t>
            </a:r>
          </a:p>
          <a:p>
            <a:pPr lvl="1"/>
            <a:r>
              <a:rPr lang="en-US" sz="2800" dirty="0"/>
              <a:t>Political System</a:t>
            </a:r>
          </a:p>
          <a:p>
            <a:pPr lvl="1"/>
            <a:r>
              <a:rPr lang="en-US" sz="2800" dirty="0"/>
              <a:t>City of Ur</a:t>
            </a:r>
          </a:p>
          <a:p>
            <a:pPr lvl="2"/>
            <a:r>
              <a:rPr lang="en-US" sz="2800" dirty="0"/>
              <a:t>Ziggurat</a:t>
            </a:r>
          </a:p>
          <a:p>
            <a:pPr lvl="1"/>
            <a:r>
              <a:rPr lang="en-US" sz="2800" dirty="0"/>
              <a:t>Inventions</a:t>
            </a:r>
          </a:p>
          <a:p>
            <a:pPr lvl="1"/>
            <a:r>
              <a:rPr lang="en-US" sz="2800" i="1" dirty="0"/>
              <a:t>Epic of Gilgamesh</a:t>
            </a:r>
            <a:endParaRPr lang="en-US" sz="2800" dirty="0"/>
          </a:p>
          <a:p>
            <a:pPr marL="109728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urce: C:\Users\tammy\Pictures\sumer.JPG&#10;&#10;Map of Sumer around 3,000 B.C.E. depicting the influence on the Phoenician lands." title="Sumer Ma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8" t="24925" r="28980" b="19552"/>
          <a:stretch/>
        </p:blipFill>
        <p:spPr bwMode="auto">
          <a:xfrm rot="5400000">
            <a:off x="1485901" y="266699"/>
            <a:ext cx="5486400" cy="61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929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urce: city of ur.jpg&#10;&#10;Map of the City of Ur which depicts city walls, temples, houses, harbors, and the two rivers." title="City of Ur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8600" y="838200"/>
            <a:ext cx="4419600" cy="5257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438400"/>
            <a:ext cx="3276600" cy="1524000"/>
          </a:xfrm>
        </p:spPr>
        <p:txBody>
          <a:bodyPr/>
          <a:lstStyle/>
          <a:p>
            <a:r>
              <a:rPr lang="en-US" dirty="0"/>
              <a:t>City of Ur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eitchman.com/mcneillslides/images/ziggurat_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95400"/>
            <a:ext cx="4114800" cy="4495800"/>
          </a:xfrm>
          <a:prstGeom prst="rect">
            <a:avLst/>
          </a:prstGeom>
          <a:noFill/>
        </p:spPr>
      </p:pic>
      <p:pic>
        <p:nvPicPr>
          <p:cNvPr id="13314" name="Picture 2" descr="http://cache2.allpostersimages.com/p/LRG/25/2566/59OLD00Z/posters/de-manne-j-p-the-reconstructed-ishtar-gate-babylon-iraq-middle-eas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295400"/>
            <a:ext cx="3962400" cy="4495800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Temple of Ishtar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ource: http://karenswhimsy.com/public-domain-images/cuneiform/images/cuneiform-2.jpg&#10;&#10;Image of the evolution of Cuneiform as a language." title="Cuneifor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7B9899"/>
                </a:solidFill>
              </a:rPr>
              <a:t>Later Mesopotamia and the Phoenicians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8504238" cy="4343400"/>
          </a:xfrm>
        </p:spPr>
        <p:txBody>
          <a:bodyPr>
            <a:normAutofit/>
          </a:bodyPr>
          <a:lstStyle/>
          <a:p>
            <a:r>
              <a:rPr lang="en-US" sz="3200" dirty="0"/>
              <a:t>Babylon (c. 1800)</a:t>
            </a:r>
          </a:p>
          <a:p>
            <a:pPr lvl="1"/>
            <a:r>
              <a:rPr lang="en-US" dirty="0"/>
              <a:t>Political Organization</a:t>
            </a:r>
          </a:p>
          <a:p>
            <a:pPr lvl="1"/>
            <a:r>
              <a:rPr lang="en-US" dirty="0"/>
              <a:t>Hammurabi (1792 to 1750 B.C.E.)</a:t>
            </a:r>
          </a:p>
          <a:p>
            <a:pPr lvl="0"/>
            <a:r>
              <a:rPr lang="en-US" sz="3200" dirty="0"/>
              <a:t>Assyrians (1350-607 B.C.E)</a:t>
            </a:r>
          </a:p>
          <a:p>
            <a:pPr lvl="1"/>
            <a:r>
              <a:rPr lang="en-US" dirty="0"/>
              <a:t>“Pony Express”</a:t>
            </a:r>
          </a:p>
          <a:p>
            <a:pPr lvl="1"/>
            <a:r>
              <a:rPr lang="en-US" dirty="0"/>
              <a:t>Fall </a:t>
            </a:r>
            <a:r>
              <a:rPr lang="en-US"/>
              <a:t>of Assyrians by Chaldeans </a:t>
            </a:r>
            <a:r>
              <a:rPr lang="en-US" dirty="0"/>
              <a:t>or neo-Babylonians</a:t>
            </a:r>
          </a:p>
          <a:p>
            <a:pPr lvl="0"/>
            <a:r>
              <a:rPr lang="en-US" dirty="0"/>
              <a:t>Phoenicians (1600-300 B.C.E)</a:t>
            </a:r>
          </a:p>
          <a:p>
            <a:pPr lvl="1"/>
            <a:r>
              <a:rPr lang="en-US" dirty="0" err="1"/>
              <a:t>Tyre</a:t>
            </a:r>
            <a:r>
              <a:rPr lang="en-US" dirty="0"/>
              <a:t>, Sidon, and Byblos</a:t>
            </a:r>
          </a:p>
          <a:p>
            <a:pPr lvl="0"/>
            <a:endParaRPr lang="en-US" dirty="0"/>
          </a:p>
          <a:p>
            <a:pPr marL="630936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ource: C:\Users\tammy\Pictures\hittite.JPG&#10;&#10;Expanison of Babylonian Empire into Phonecia. " title="Babylonian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81200" y="0"/>
            <a:ext cx="5181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ource: C:\Users\tammy\Pictures\assyrians.JPG&#10;&#10;Assyrian empire which spreads into modern day Turkey, all of Phoenicia, and Egypt." title="Assyrian Emp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19300" y="-190499"/>
            <a:ext cx="5105402" cy="746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ource: C:\Users\tammy\Pictures\phoen.JPG&#10;&#10;Phoenicians and Jerusalem Empires." title="Meditteranean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981200" y="-228597"/>
            <a:ext cx="4953001" cy="739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998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ource: C:\Users\tammy\Pictures\langd.JPG&#10;&#10;Progression of Phoenician alphabet." title="Phoenician Alphab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59" y="152400"/>
            <a:ext cx="7832682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832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Hebrews, Israelites, and Jews</a:t>
            </a:r>
            <a:br>
              <a:rPr lang="en-US" dirty="0"/>
            </a:b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867400"/>
          </a:xfrm>
        </p:spPr>
        <p:txBody>
          <a:bodyPr>
            <a:normAutofit/>
          </a:bodyPr>
          <a:lstStyle/>
          <a:p>
            <a:r>
              <a:rPr lang="en-US" dirty="0"/>
              <a:t>Abraham</a:t>
            </a:r>
          </a:p>
          <a:p>
            <a:pPr lvl="1"/>
            <a:r>
              <a:rPr lang="en-US" dirty="0"/>
              <a:t>Ur to Canaan, 1800 B.C.E.</a:t>
            </a:r>
          </a:p>
          <a:p>
            <a:r>
              <a:rPr lang="en-US" dirty="0"/>
              <a:t>Four Beliefs adopted by other religions</a:t>
            </a:r>
          </a:p>
          <a:p>
            <a:pPr lvl="2"/>
            <a:r>
              <a:rPr lang="en-US" dirty="0"/>
              <a:t>Monotheism</a:t>
            </a:r>
          </a:p>
          <a:p>
            <a:pPr lvl="3"/>
            <a:r>
              <a:rPr lang="en-US" dirty="0"/>
              <a:t>Yahweh</a:t>
            </a:r>
          </a:p>
          <a:p>
            <a:pPr lvl="2"/>
            <a:r>
              <a:rPr lang="en-US" dirty="0"/>
              <a:t>Morality</a:t>
            </a:r>
          </a:p>
          <a:p>
            <a:pPr lvl="2"/>
            <a:r>
              <a:rPr lang="en-US" dirty="0"/>
              <a:t>Messianism</a:t>
            </a:r>
          </a:p>
          <a:p>
            <a:pPr lvl="2"/>
            <a:r>
              <a:rPr lang="en-US" dirty="0"/>
              <a:t>Linear History</a:t>
            </a:r>
          </a:p>
          <a:p>
            <a:r>
              <a:rPr lang="en-US" dirty="0"/>
              <a:t>Tanakh, or </a:t>
            </a:r>
            <a:r>
              <a:rPr lang="en-US" i="1" dirty="0" err="1"/>
              <a:t>Mikra</a:t>
            </a:r>
            <a:r>
              <a:rPr lang="en-US" dirty="0"/>
              <a:t> (meaning that “which is read”)</a:t>
            </a:r>
          </a:p>
          <a:p>
            <a:pPr lvl="1"/>
            <a:r>
              <a:rPr lang="en-US" dirty="0"/>
              <a:t>Torah (Teachings)</a:t>
            </a:r>
          </a:p>
          <a:p>
            <a:pPr lvl="1"/>
            <a:r>
              <a:rPr lang="en-US" dirty="0"/>
              <a:t>Nevi‘im (Prophets)</a:t>
            </a:r>
          </a:p>
          <a:p>
            <a:pPr lvl="1"/>
            <a:r>
              <a:rPr lang="en-US" dirty="0"/>
              <a:t>Ketuvim (Writings)</a:t>
            </a:r>
          </a:p>
          <a:p>
            <a:pPr lvl="2"/>
            <a:r>
              <a:rPr lang="en-US" dirty="0"/>
              <a:t>Hence </a:t>
            </a:r>
            <a:r>
              <a:rPr lang="en-US" b="1" i="1" dirty="0" err="1"/>
              <a:t>TaNaKh</a:t>
            </a:r>
            <a:r>
              <a:rPr lang="en-US" b="1" i="1" dirty="0"/>
              <a:t>, </a:t>
            </a:r>
            <a:r>
              <a:rPr lang="en-US" dirty="0"/>
              <a:t>an acronym </a:t>
            </a:r>
            <a:endParaRPr lang="en-US" i="1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ource: C:\Users\tammy\Pictures\isr.JPG&#10;&#10;Map of Jerusalem and Judah according to the Tanakh." title="Jersulam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412" y="154675"/>
            <a:ext cx="465717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712</TotalTime>
  <Words>167</Words>
  <Application>Microsoft Office PowerPoint</Application>
  <PresentationFormat>On-screen Show (4:3)</PresentationFormat>
  <Paragraphs>46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Times New Roman</vt:lpstr>
      <vt:lpstr>Wingdings 3</vt:lpstr>
      <vt:lpstr>Ion</vt:lpstr>
      <vt:lpstr>   Ancient Mesopotamia and Mediterranean Societies  </vt:lpstr>
      <vt:lpstr>PowerPoint Presentation</vt:lpstr>
      <vt:lpstr>Early Mesopotamia</vt:lpstr>
      <vt:lpstr>PowerPoint Presentation</vt:lpstr>
      <vt:lpstr>City of Ur </vt:lpstr>
      <vt:lpstr>Temple of Ishtar</vt:lpstr>
      <vt:lpstr>PowerPoint Presentation</vt:lpstr>
      <vt:lpstr>Later Mesopotamia and the Phoenicians </vt:lpstr>
      <vt:lpstr>PowerPoint Presentation</vt:lpstr>
      <vt:lpstr>PowerPoint Presentation</vt:lpstr>
      <vt:lpstr>PowerPoint Presentation</vt:lpstr>
      <vt:lpstr>PowerPoint Presentation</vt:lpstr>
      <vt:lpstr>Hebrews, Israelites, and Jews </vt:lpstr>
      <vt:lpstr>PowerPoint Presentation</vt:lpstr>
    </vt:vector>
  </TitlesOfParts>
  <Company>USCUPSTATE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Societies in  Mesopotamia Africa</dc:title>
  <dc:creator>setup</dc:creator>
  <cp:lastModifiedBy>PIKE, TAMMY</cp:lastModifiedBy>
  <cp:revision>72</cp:revision>
  <cp:lastPrinted>2011-08-22T17:07:21Z</cp:lastPrinted>
  <dcterms:created xsi:type="dcterms:W3CDTF">2009-08-26T15:19:29Z</dcterms:created>
  <dcterms:modified xsi:type="dcterms:W3CDTF">2017-08-31T14:12:24Z</dcterms:modified>
</cp:coreProperties>
</file>